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Bebas Neue" panose="020B0604020202020204" charset="0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g+de7yFmxoF+a9GWkua93/rnSV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128846cb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g34128846cb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4128846cb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34128846cb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4128846cb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g34128846cb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128846cb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34128846cb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4128846c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34128846cb6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4128846cb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34128846cb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/>
          <p:cNvSpPr txBox="1"/>
          <p:nvPr/>
        </p:nvSpPr>
        <p:spPr>
          <a:xfrm>
            <a:off x="966525" y="3074350"/>
            <a:ext cx="7352100" cy="17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5"/>
              <a:buFont typeface="Arial"/>
              <a:buNone/>
            </a:pPr>
            <a:r>
              <a:rPr lang="pt-BR" sz="1100" i="1" u="none" strike="noStrike" cap="none">
                <a:solidFill>
                  <a:schemeClr val="dk1"/>
                </a:solidFill>
              </a:rPr>
              <a:t>Autor(es) e Orientador(es)</a:t>
            </a:r>
            <a:endParaRPr sz="1100" i="0" u="none" strike="noStrike" cap="none">
              <a:solidFill>
                <a:schemeClr val="dk1"/>
              </a:solidFill>
            </a:endParaRPr>
          </a:p>
          <a:p>
            <a: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5"/>
              <a:buFont typeface="Arial"/>
              <a:buNone/>
            </a:pPr>
            <a:r>
              <a:rPr lang="pt-BR" sz="1100" i="1" u="none" strike="noStrike" cap="none">
                <a:solidFill>
                  <a:schemeClr val="dk1"/>
                </a:solidFill>
              </a:rPr>
              <a:t>Programa (quando for o caso, tipo de iniciação científica), Curso e Instituição</a:t>
            </a:r>
            <a:endParaRPr sz="1100" i="0" u="none" strike="noStrike" cap="none">
              <a:solidFill>
                <a:schemeClr val="dk1"/>
              </a:solidFill>
            </a:endParaRPr>
          </a:p>
          <a:p>
            <a: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5"/>
              <a:buFont typeface="Arial"/>
              <a:buNone/>
            </a:pPr>
            <a:r>
              <a:rPr lang="pt-BR" sz="1100" i="1" u="none" strike="noStrike" cap="none">
                <a:solidFill>
                  <a:schemeClr val="dk1"/>
                </a:solidFill>
              </a:rPr>
              <a:t>e-mail do autor apresentador</a:t>
            </a:r>
            <a:endParaRPr sz="1100" i="0" u="none" strike="noStrike" cap="none">
              <a:solidFill>
                <a:schemeClr val="dk1"/>
              </a:solidFill>
            </a:endParaRPr>
          </a:p>
          <a:p>
            <a: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5"/>
              <a:buFont typeface="Arial"/>
              <a:buNone/>
            </a:pPr>
            <a:r>
              <a:rPr lang="pt-BR" sz="1100" i="1" u="none" strike="noStrike" cap="none">
                <a:solidFill>
                  <a:schemeClr val="dk1"/>
                </a:solidFill>
              </a:rPr>
              <a:t>Instituição Financiadora ou Agência</a:t>
            </a:r>
            <a:endParaRPr sz="11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000" b="1" i="0" u="none" strike="noStrike" cap="none">
                <a:solidFill>
                  <a:srgbClr val="0A5338"/>
                </a:solidFill>
              </a:rPr>
              <a:t> </a:t>
            </a:r>
            <a:endParaRPr sz="1000" b="1" i="0" u="none" strike="noStrike" cap="none">
              <a:solidFill>
                <a:srgbClr val="0A5338"/>
              </a:solidFill>
            </a:endParaRPr>
          </a:p>
        </p:txBody>
      </p:sp>
      <p:sp>
        <p:nvSpPr>
          <p:cNvPr id="55" name="Google Shape;55;p2"/>
          <p:cNvSpPr txBox="1"/>
          <p:nvPr/>
        </p:nvSpPr>
        <p:spPr>
          <a:xfrm>
            <a:off x="1244625" y="1303200"/>
            <a:ext cx="7074000" cy="17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0"/>
              <a:buFont typeface="Arial"/>
              <a:buNone/>
            </a:pPr>
            <a:r>
              <a:rPr lang="pt-BR" sz="4000" b="0" i="0" u="none" strike="noStrike" cap="none">
                <a:solidFill>
                  <a:srgbClr val="0A5338"/>
                </a:solidFill>
                <a:latin typeface="Bebas Neue"/>
                <a:ea typeface="Bebas Neue"/>
                <a:cs typeface="Bebas Neue"/>
                <a:sym typeface="Bebas Neue"/>
              </a:rPr>
              <a:t>TÍTULO do trabalho </a:t>
            </a:r>
            <a:endParaRPr sz="4000" b="0" i="0" u="none" strike="noStrike" cap="none">
              <a:solidFill>
                <a:srgbClr val="0A5338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/>
          <p:nvPr/>
        </p:nvSpPr>
        <p:spPr>
          <a:xfrm>
            <a:off x="545175" y="1044875"/>
            <a:ext cx="79119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dk2"/>
                </a:solidFill>
              </a:rPr>
              <a:t>Sugestões: </a:t>
            </a:r>
            <a:endParaRPr dirty="0">
              <a:solidFill>
                <a:schemeClr val="dk2"/>
              </a:solidFill>
            </a:endParaRPr>
          </a:p>
          <a:p>
            <a:pPr marL="265112" lvl="0" indent="-239712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 dirty="0">
                <a:solidFill>
                  <a:schemeClr val="dk2"/>
                </a:solidFill>
              </a:rPr>
              <a:t>Marco teórico</a:t>
            </a:r>
            <a:endParaRPr dirty="0">
              <a:solidFill>
                <a:schemeClr val="dk2"/>
              </a:solidFill>
            </a:endParaRPr>
          </a:p>
          <a:p>
            <a:pPr marL="265112" lvl="0" indent="-239712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 dirty="0">
                <a:solidFill>
                  <a:schemeClr val="dk2"/>
                </a:solidFill>
              </a:rPr>
              <a:t>Relevância do tema</a:t>
            </a:r>
            <a:endParaRPr dirty="0">
              <a:solidFill>
                <a:schemeClr val="dk2"/>
              </a:solidFill>
            </a:endParaRPr>
          </a:p>
          <a:p>
            <a:pPr marL="265112" lvl="0" indent="-239712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 dirty="0">
                <a:solidFill>
                  <a:schemeClr val="dk2"/>
                </a:solidFill>
              </a:rPr>
              <a:t>Dados da literatura</a:t>
            </a:r>
            <a:endParaRPr dirty="0">
              <a:solidFill>
                <a:schemeClr val="dk2"/>
              </a:solidFill>
            </a:endParaRPr>
          </a:p>
          <a:p>
            <a:pPr marL="265112" lvl="0" indent="-150812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dk2"/>
                </a:solidFill>
              </a:rPr>
              <a:t>Observação: </a:t>
            </a:r>
            <a:r>
              <a:rPr lang="pt-BR" dirty="0">
                <a:solidFill>
                  <a:schemeClr val="dk2"/>
                </a:solidFill>
              </a:rPr>
              <a:t>“Comunicação Oral” a apresentação acontecerá em ambiente virtual, por videoconferência, em forma de </a:t>
            </a:r>
            <a:r>
              <a:rPr lang="pt-BR" i="1" dirty="0">
                <a:solidFill>
                  <a:schemeClr val="dk2"/>
                </a:solidFill>
              </a:rPr>
              <a:t>slides</a:t>
            </a:r>
            <a:r>
              <a:rPr lang="pt-BR" dirty="0">
                <a:solidFill>
                  <a:schemeClr val="dk2"/>
                </a:solidFill>
              </a:rPr>
              <a:t>, no dia e horário indicados no gradeamento.  O tempo previsto para as apresentações é de mínimo 5 e no </a:t>
            </a:r>
            <a:r>
              <a:rPr lang="pt-BR">
                <a:solidFill>
                  <a:schemeClr val="dk2"/>
                </a:solidFill>
              </a:rPr>
              <a:t>máximo 7 </a:t>
            </a:r>
            <a:r>
              <a:rPr lang="pt-BR" dirty="0">
                <a:solidFill>
                  <a:schemeClr val="dk2"/>
                </a:solidFill>
              </a:rPr>
              <a:t>minutos. “Vídeo-pôster” as gravações serão apresentadas conforme o gradeamento, é importante que os inscritos estejam  na sala, </a:t>
            </a:r>
            <a:r>
              <a:rPr lang="pt-BR" i="1" dirty="0">
                <a:solidFill>
                  <a:schemeClr val="dk2"/>
                </a:solidFill>
              </a:rPr>
              <a:t>online</a:t>
            </a:r>
            <a:r>
              <a:rPr lang="pt-BR" dirty="0">
                <a:solidFill>
                  <a:schemeClr val="dk2"/>
                </a:solidFill>
              </a:rPr>
              <a:t>,  para as arguições e compartilhamento de experiências, logo após a sessão de vídeos.  O tempo previsto para as gravações é de mínimo 5 e no máximo 7 minutos.  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61" name="Google Shape;61;p3"/>
          <p:cNvSpPr txBox="1"/>
          <p:nvPr/>
        </p:nvSpPr>
        <p:spPr>
          <a:xfrm>
            <a:off x="290175" y="177325"/>
            <a:ext cx="8538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8761D"/>
                </a:solidFill>
                <a:latin typeface="Bebas Neue"/>
                <a:ea typeface="Bebas Neue"/>
                <a:cs typeface="Bebas Neue"/>
                <a:sym typeface="Bebas Neue"/>
              </a:rPr>
              <a:t>introdução (de 1 a 2 slides)</a:t>
            </a:r>
            <a:endParaRPr sz="3000">
              <a:solidFill>
                <a:srgbClr val="38761D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4128846cb6_0_22"/>
          <p:cNvSpPr txBox="1"/>
          <p:nvPr/>
        </p:nvSpPr>
        <p:spPr>
          <a:xfrm>
            <a:off x="545175" y="1044875"/>
            <a:ext cx="79119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dk2"/>
                </a:solidFill>
              </a:rPr>
              <a:t>Sugestões: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2"/>
                </a:solidFill>
              </a:rPr>
              <a:t>Opcionalmente os objetivos podem estar subdivididos em: 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Objetivos gerais. 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Objetivos específicos.  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7" name="Google Shape;67;g34128846cb6_0_22"/>
          <p:cNvSpPr txBox="1"/>
          <p:nvPr/>
        </p:nvSpPr>
        <p:spPr>
          <a:xfrm>
            <a:off x="290175" y="177325"/>
            <a:ext cx="8538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8761D"/>
                </a:solidFill>
                <a:latin typeface="Bebas Neue"/>
                <a:ea typeface="Bebas Neue"/>
                <a:cs typeface="Bebas Neue"/>
                <a:sym typeface="Bebas Neue"/>
              </a:rPr>
              <a:t>objetivos (1 slide)</a:t>
            </a:r>
            <a:endParaRPr sz="3000">
              <a:solidFill>
                <a:srgbClr val="38761D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4128846cb6_0_27"/>
          <p:cNvSpPr txBox="1"/>
          <p:nvPr/>
        </p:nvSpPr>
        <p:spPr>
          <a:xfrm>
            <a:off x="545175" y="1044875"/>
            <a:ext cx="79119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dk2"/>
                </a:solidFill>
              </a:rPr>
              <a:t>Sugestões:</a:t>
            </a:r>
            <a:endParaRPr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Caminhos/procedimentos de pesquisa.</a:t>
            </a:r>
            <a:endParaRPr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Instrumentos de coleta dos dados.</a:t>
            </a:r>
            <a:endParaRPr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Fontes de pesquisa.</a:t>
            </a:r>
            <a:endParaRPr>
              <a:solidFill>
                <a:schemeClr val="dk2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dk2"/>
                </a:solidFill>
              </a:rPr>
              <a:t>Observações:</a:t>
            </a:r>
            <a:endParaRPr b="1"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pt-BR">
                <a:solidFill>
                  <a:schemeClr val="dk2"/>
                </a:solidFill>
              </a:rPr>
              <a:t>O uso de figuras pode contribuir para compreensão do processos e/ou técnicas utilizados.</a:t>
            </a:r>
            <a:endParaRPr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pt-BR">
                <a:solidFill>
                  <a:schemeClr val="dk2"/>
                </a:solidFill>
              </a:rPr>
              <a:t>Toda figura deve ter seu autor devidamente citado.</a:t>
            </a:r>
            <a:endParaRPr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pt-BR">
                <a:solidFill>
                  <a:schemeClr val="dk2"/>
                </a:solidFill>
              </a:rPr>
              <a:t>Atenção a qualidade da imagem.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3" name="Google Shape;73;g34128846cb6_0_27"/>
          <p:cNvSpPr txBox="1"/>
          <p:nvPr/>
        </p:nvSpPr>
        <p:spPr>
          <a:xfrm>
            <a:off x="290175" y="177325"/>
            <a:ext cx="8538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8761D"/>
                </a:solidFill>
                <a:latin typeface="Bebas Neue"/>
                <a:ea typeface="Bebas Neue"/>
                <a:cs typeface="Bebas Neue"/>
                <a:sym typeface="Bebas Neue"/>
              </a:rPr>
              <a:t>metodologia (de 1 a 2 slides)</a:t>
            </a:r>
            <a:endParaRPr sz="3000">
              <a:solidFill>
                <a:srgbClr val="38761D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4128846cb6_0_32"/>
          <p:cNvSpPr txBox="1"/>
          <p:nvPr/>
        </p:nvSpPr>
        <p:spPr>
          <a:xfrm>
            <a:off x="545175" y="1044875"/>
            <a:ext cx="79119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dk2"/>
                </a:solidFill>
              </a:rPr>
              <a:t>Sugestões: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Uniformizar os resultados.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Opcionalmente apresentar em tópicos.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pt-BR">
                <a:solidFill>
                  <a:schemeClr val="dk2"/>
                </a:solidFill>
              </a:rPr>
              <a:t>A utilização de gráficos e imagens pode contribuir para compreensão dos achados de sua pesquisa. As imagens devem ter o autor devidamente citado.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79" name="Google Shape;79;g34128846cb6_0_32"/>
          <p:cNvSpPr txBox="1"/>
          <p:nvPr/>
        </p:nvSpPr>
        <p:spPr>
          <a:xfrm>
            <a:off x="290175" y="177325"/>
            <a:ext cx="8538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8761D"/>
                </a:solidFill>
                <a:latin typeface="Bebas Neue"/>
                <a:ea typeface="Bebas Neue"/>
                <a:cs typeface="Bebas Neue"/>
                <a:sym typeface="Bebas Neue"/>
              </a:rPr>
              <a:t>resultados (de 1 a 3 slides)</a:t>
            </a:r>
            <a:endParaRPr sz="3000">
              <a:solidFill>
                <a:srgbClr val="38761D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4128846cb6_0_37"/>
          <p:cNvSpPr txBox="1"/>
          <p:nvPr/>
        </p:nvSpPr>
        <p:spPr>
          <a:xfrm>
            <a:off x="545175" y="1044875"/>
            <a:ext cx="79119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dk2"/>
                </a:solidFill>
              </a:rPr>
              <a:t>Sugestões:</a:t>
            </a:r>
            <a:endParaRPr dirty="0"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 dirty="0">
                <a:solidFill>
                  <a:schemeClr val="dk2"/>
                </a:solidFill>
              </a:rPr>
              <a:t>Elencar em tópicos as conclusões obtidas.</a:t>
            </a:r>
            <a:endParaRPr dirty="0"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 dirty="0">
                <a:solidFill>
                  <a:schemeClr val="dk2"/>
                </a:solidFill>
              </a:rPr>
              <a:t>Deve estar relacionada com a proposta do trabalho, objetivos e resultados alcançados.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85" name="Google Shape;85;g34128846cb6_0_37"/>
          <p:cNvSpPr txBox="1"/>
          <p:nvPr/>
        </p:nvSpPr>
        <p:spPr>
          <a:xfrm>
            <a:off x="290175" y="177325"/>
            <a:ext cx="8538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8761D"/>
                </a:solidFill>
                <a:latin typeface="Bebas Neue"/>
                <a:ea typeface="Bebas Neue"/>
                <a:cs typeface="Bebas Neue"/>
                <a:sym typeface="Bebas Neue"/>
              </a:rPr>
              <a:t>conclusão (1 slide)</a:t>
            </a:r>
            <a:endParaRPr sz="3000">
              <a:solidFill>
                <a:srgbClr val="38761D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4128846cb6_0_42"/>
          <p:cNvSpPr txBox="1"/>
          <p:nvPr/>
        </p:nvSpPr>
        <p:spPr>
          <a:xfrm>
            <a:off x="545175" y="1044875"/>
            <a:ext cx="79119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dk2"/>
                </a:solidFill>
              </a:rPr>
              <a:t>Sugestões: </a:t>
            </a:r>
            <a:endParaRPr>
              <a:solidFill>
                <a:schemeClr val="dk2"/>
              </a:solidFill>
            </a:endParaRPr>
          </a:p>
          <a:p>
            <a:pPr marL="265112" lvl="0" indent="-239712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Inserir conforme normas da ABNT as 5 principais referências utilizadas em seu trabalho.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91" name="Google Shape;91;g34128846cb6_0_42"/>
          <p:cNvSpPr txBox="1"/>
          <p:nvPr/>
        </p:nvSpPr>
        <p:spPr>
          <a:xfrm>
            <a:off x="290175" y="177325"/>
            <a:ext cx="8538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8761D"/>
                </a:solidFill>
                <a:latin typeface="Bebas Neue"/>
                <a:ea typeface="Bebas Neue"/>
                <a:cs typeface="Bebas Neue"/>
                <a:sym typeface="Bebas Neue"/>
              </a:rPr>
              <a:t>referências (1 slide)</a:t>
            </a:r>
            <a:endParaRPr sz="3000">
              <a:solidFill>
                <a:srgbClr val="38761D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128846cb6_0_47"/>
          <p:cNvSpPr txBox="1"/>
          <p:nvPr/>
        </p:nvSpPr>
        <p:spPr>
          <a:xfrm>
            <a:off x="428625" y="1030300"/>
            <a:ext cx="52017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dk2"/>
                </a:solidFill>
              </a:rPr>
              <a:t>Orientações: </a:t>
            </a:r>
            <a:endParaRPr>
              <a:solidFill>
                <a:schemeClr val="dk2"/>
              </a:solidFill>
            </a:endParaRPr>
          </a:p>
          <a:p>
            <a:pPr marL="265112" lvl="0" indent="-239712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Listar pessoas e/ou grupos, laboratórios que contribuíram com seu projeto (opcional)</a:t>
            </a:r>
            <a:endParaRPr>
              <a:solidFill>
                <a:schemeClr val="dk2"/>
              </a:solidFill>
            </a:endParaRPr>
          </a:p>
          <a:p>
            <a:pPr marL="265112" lvl="0" indent="-239712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</a:pPr>
            <a:r>
              <a:rPr lang="pt-BR">
                <a:solidFill>
                  <a:schemeClr val="dk2"/>
                </a:solidFill>
              </a:rPr>
              <a:t>Inserir a instituição financiadora e/ou agência que concedeu a bolsa (PIBIC/CNPq, FAPESP, CAPES, USF, etc). (obrigatório)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97" name="Google Shape;97;g34128846cb6_0_47"/>
          <p:cNvSpPr txBox="1"/>
          <p:nvPr/>
        </p:nvSpPr>
        <p:spPr>
          <a:xfrm>
            <a:off x="290175" y="177325"/>
            <a:ext cx="85386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8761D"/>
                </a:solidFill>
                <a:latin typeface="Bebas Neue"/>
                <a:ea typeface="Bebas Neue"/>
                <a:cs typeface="Bebas Neue"/>
                <a:sym typeface="Bebas Neue"/>
              </a:rPr>
              <a:t>agradecimentos e apoio (1 slides)</a:t>
            </a:r>
            <a:endParaRPr sz="3000">
              <a:solidFill>
                <a:srgbClr val="38761D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98" name="Google Shape;98;g34128846cb6_0_47" descr="Marca CNPq — Conselho Nacional de Desenvolvimento Científico e Tecnológic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64151" y="536327"/>
            <a:ext cx="1916228" cy="59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4128846cb6_0_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6125" y="1445800"/>
            <a:ext cx="1916225" cy="8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34128846cb6_0_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86076" y="2660452"/>
            <a:ext cx="1796275" cy="12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390</Words>
  <Application>Microsoft Office PowerPoint</Application>
  <PresentationFormat>Apresentação na tela (16:9)</PresentationFormat>
  <Paragraphs>44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Bebas Neue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Simone Custodio da Silva</cp:lastModifiedBy>
  <cp:revision>2</cp:revision>
  <dcterms:modified xsi:type="dcterms:W3CDTF">2025-05-05T14:19:27Z</dcterms:modified>
</cp:coreProperties>
</file>